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5" r:id="rId4"/>
    <p:sldId id="266" r:id="rId5"/>
    <p:sldId id="280" r:id="rId6"/>
    <p:sldId id="259" r:id="rId7"/>
    <p:sldId id="281" r:id="rId8"/>
    <p:sldId id="260" r:id="rId9"/>
    <p:sldId id="282" r:id="rId10"/>
    <p:sldId id="261" r:id="rId11"/>
    <p:sldId id="287" r:id="rId12"/>
    <p:sldId id="288" r:id="rId13"/>
    <p:sldId id="284" r:id="rId14"/>
    <p:sldId id="263" r:id="rId15"/>
    <p:sldId id="286" r:id="rId16"/>
    <p:sldId id="264" r:id="rId17"/>
    <p:sldId id="267" r:id="rId18"/>
    <p:sldId id="268" r:id="rId19"/>
    <p:sldId id="285" r:id="rId20"/>
    <p:sldId id="269" r:id="rId21"/>
    <p:sldId id="271" r:id="rId22"/>
    <p:sldId id="272" r:id="rId23"/>
    <p:sldId id="273" r:id="rId24"/>
    <p:sldId id="290" r:id="rId25"/>
    <p:sldId id="274" r:id="rId26"/>
    <p:sldId id="291" r:id="rId27"/>
    <p:sldId id="275" r:id="rId28"/>
    <p:sldId id="292" r:id="rId29"/>
    <p:sldId id="276" r:id="rId30"/>
    <p:sldId id="293" r:id="rId31"/>
    <p:sldId id="277" r:id="rId32"/>
    <p:sldId id="294" r:id="rId33"/>
    <p:sldId id="278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25" y="-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1390572-BBF0-435F-8640-51E8686FA338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FD892D2-F41F-460B-904E-CEE27B39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0572-BBF0-435F-8640-51E8686FA338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92D2-F41F-460B-904E-CEE27B39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0572-BBF0-435F-8640-51E8686FA338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92D2-F41F-460B-904E-CEE27B39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1390572-BBF0-435F-8640-51E8686FA338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92D2-F41F-460B-904E-CEE27B39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1390572-BBF0-435F-8640-51E8686FA338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FD892D2-F41F-460B-904E-CEE27B394DE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1390572-BBF0-435F-8640-51E8686FA338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D892D2-F41F-460B-904E-CEE27B39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1390572-BBF0-435F-8640-51E8686FA338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FD892D2-F41F-460B-904E-CEE27B39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0572-BBF0-435F-8640-51E8686FA338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92D2-F41F-460B-904E-CEE27B39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1390572-BBF0-435F-8640-51E8686FA338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D892D2-F41F-460B-904E-CEE27B39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1390572-BBF0-435F-8640-51E8686FA338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FD892D2-F41F-460B-904E-CEE27B39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1390572-BBF0-435F-8640-51E8686FA338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FD892D2-F41F-460B-904E-CEE27B39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1390572-BBF0-435F-8640-51E8686FA338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FD892D2-F41F-460B-904E-CEE27B39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Growth Charts</a:t>
            </a:r>
            <a:endParaRPr lang="en-US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222456" cy="4379120"/>
          </a:xfrm>
        </p:spPr>
        <p:txBody>
          <a:bodyPr/>
          <a:lstStyle/>
          <a:p>
            <a:r>
              <a:rPr lang="en-US" dirty="0" smtClean="0"/>
              <a:t>Dr. Aleksandra </a:t>
            </a:r>
            <a:r>
              <a:rPr lang="en-US" dirty="0" err="1" smtClean="0"/>
              <a:t>Jassim</a:t>
            </a:r>
            <a:r>
              <a:rPr lang="en-US" dirty="0" smtClean="0"/>
              <a:t> R4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56957"/>
            <a:ext cx="3124200" cy="29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Sami, 2 years 1 month</a:t>
            </a:r>
            <a:br>
              <a:rPr lang="en-US" dirty="0" smtClean="0"/>
            </a:br>
            <a:r>
              <a:rPr lang="en-US" dirty="0" smtClean="0"/>
              <a:t>Weight-for-height</a:t>
            </a: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Omar, 5 months</a:t>
            </a:r>
            <a:br>
              <a:rPr lang="en-US" dirty="0" smtClean="0"/>
            </a:br>
            <a:r>
              <a:rPr lang="en-US" dirty="0" smtClean="0"/>
              <a:t>Length-for-age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021076" cy="482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Nadia, 5 months</a:t>
            </a:r>
            <a:br>
              <a:rPr lang="en-US" dirty="0" smtClean="0"/>
            </a:br>
            <a:r>
              <a:rPr lang="en-US" dirty="0" smtClean="0"/>
              <a:t>Length-for-age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Nadia, 5 months</a:t>
            </a:r>
            <a:br>
              <a:rPr lang="en-US" dirty="0" smtClean="0"/>
            </a:br>
            <a:r>
              <a:rPr lang="en-US" dirty="0" smtClean="0"/>
              <a:t>Length-for-age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244" y="1752601"/>
            <a:ext cx="706095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Plot:</a:t>
            </a:r>
            <a:r>
              <a:rPr lang="en-US" dirty="0" smtClean="0"/>
              <a:t>     Nadia, 5 months</a:t>
            </a:r>
            <a:br>
              <a:rPr lang="en-US" dirty="0" smtClean="0"/>
            </a:br>
            <a:r>
              <a:rPr lang="en-US" dirty="0" smtClean="0"/>
              <a:t>            Length 59cm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85660"/>
            <a:ext cx="7086600" cy="481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Plot:</a:t>
            </a:r>
            <a:r>
              <a:rPr lang="en-US" dirty="0" smtClean="0"/>
              <a:t>      Nadia, 5 months</a:t>
            </a:r>
            <a:br>
              <a:rPr lang="en-US" dirty="0" smtClean="0"/>
            </a:br>
            <a:r>
              <a:rPr lang="en-US" dirty="0" smtClean="0"/>
              <a:t>             Length 59cm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06660"/>
            <a:ext cx="6781800" cy="481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growth indicators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 to median</a:t>
            </a:r>
          </a:p>
          <a:p>
            <a:r>
              <a:rPr lang="en-US" dirty="0" smtClean="0"/>
              <a:t>Relation to z-score lines</a:t>
            </a:r>
          </a:p>
          <a:p>
            <a:r>
              <a:rPr lang="en-US" dirty="0" smtClean="0"/>
              <a:t>Any growth problem or risk of a problem?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Interpretation of growth indicators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9094" y="1904999"/>
            <a:ext cx="7038105" cy="450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2570" y="1981200"/>
            <a:ext cx="7935629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Nadia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Stunted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Why?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Inadequate nutrients to support normal growth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Repeated infections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Plot:    </a:t>
            </a:r>
            <a:r>
              <a:rPr lang="en-US" dirty="0" err="1" smtClean="0"/>
              <a:t>Jassim</a:t>
            </a:r>
            <a:r>
              <a:rPr lang="en-US" dirty="0" smtClean="0"/>
              <a:t>, 1 year 1 month</a:t>
            </a:r>
            <a:br>
              <a:rPr lang="en-US" dirty="0" smtClean="0"/>
            </a:br>
            <a:r>
              <a:rPr lang="en-US" dirty="0" smtClean="0"/>
              <a:t>           Weight 7,4kg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6934200" cy="47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 measurements on WHO growth charts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Interpret growth indicators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Interpret trends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Plot:    </a:t>
            </a:r>
            <a:r>
              <a:rPr lang="en-US" dirty="0" err="1" smtClean="0"/>
              <a:t>Jassim</a:t>
            </a:r>
            <a:r>
              <a:rPr lang="en-US" dirty="0" smtClean="0"/>
              <a:t>, 1 year 1 month</a:t>
            </a:r>
            <a:br>
              <a:rPr lang="en-US" dirty="0" smtClean="0"/>
            </a:br>
            <a:r>
              <a:rPr lang="en-US" dirty="0" smtClean="0"/>
              <a:t>           Weight 7,4kg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43584"/>
            <a:ext cx="6934200" cy="506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Interpreting growth trends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Normal trend – parallel to median </a:t>
            </a:r>
          </a:p>
          <a:p>
            <a:pPr>
              <a:buNone/>
            </a:pPr>
            <a:r>
              <a:rPr lang="en-US" dirty="0" smtClean="0"/>
              <a:t>and z-score 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situations suggest </a:t>
            </a:r>
            <a:br>
              <a:rPr lang="en-US" dirty="0" smtClean="0"/>
            </a:br>
            <a:r>
              <a:rPr lang="en-US" dirty="0" smtClean="0"/>
              <a:t>a problem or risk: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Growth line </a:t>
            </a:r>
            <a:r>
              <a:rPr lang="en-US" dirty="0" smtClean="0">
                <a:solidFill>
                  <a:srgbClr val="FFFF00"/>
                </a:solidFill>
              </a:rPr>
              <a:t>crosses</a:t>
            </a:r>
            <a:r>
              <a:rPr lang="en-US" dirty="0" smtClean="0"/>
              <a:t> z-score line</a:t>
            </a:r>
          </a:p>
          <a:p>
            <a:endParaRPr lang="en-US" dirty="0" smtClean="0"/>
          </a:p>
          <a:p>
            <a:r>
              <a:rPr lang="en-US" dirty="0" smtClean="0"/>
              <a:t>Sharp </a:t>
            </a:r>
            <a:r>
              <a:rPr lang="en-US" dirty="0" smtClean="0">
                <a:solidFill>
                  <a:srgbClr val="FFFF00"/>
                </a:solidFill>
              </a:rPr>
              <a:t>incline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FF00"/>
                </a:solidFill>
              </a:rPr>
              <a:t>decline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Line remains flat ( </a:t>
            </a:r>
            <a:r>
              <a:rPr lang="en-US" dirty="0" smtClean="0">
                <a:solidFill>
                  <a:srgbClr val="FFFF00"/>
                </a:solidFill>
              </a:rPr>
              <a:t>stagnant</a:t>
            </a:r>
            <a:r>
              <a:rPr lang="en-US" dirty="0" smtClean="0"/>
              <a:t>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Cecile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733505" cy="492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67494"/>
            <a:ext cx="8305800" cy="139903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733505" cy="492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33400"/>
            <a:ext cx="671226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Raj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85119"/>
            <a:ext cx="6934200" cy="50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85119"/>
            <a:ext cx="6934200" cy="50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94928"/>
            <a:ext cx="6858000" cy="495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94928"/>
            <a:ext cx="6858000" cy="495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Farhan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14139"/>
            <a:ext cx="6705600" cy="47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WHO growth charts?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3783" y="1882775"/>
            <a:ext cx="707643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688556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33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Kadira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0866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Z-score         -         Percentile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81200"/>
            <a:ext cx="2743200" cy="32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8608"/>
            <a:ext cx="8229600" cy="37559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www.who.int/childgrowth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0008"/>
            <a:ext cx="8229600" cy="3984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1500" dirty="0" smtClean="0"/>
              <a:t>Thank You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WHO growth charts?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47873"/>
            <a:ext cx="6781799" cy="470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charts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Weight-for-age</a:t>
            </a:r>
          </a:p>
          <a:p>
            <a:r>
              <a:rPr lang="en-US" dirty="0" smtClean="0"/>
              <a:t>Length/height-for-age</a:t>
            </a:r>
          </a:p>
          <a:p>
            <a:r>
              <a:rPr lang="en-US" dirty="0" smtClean="0"/>
              <a:t>Weight-for-length/height</a:t>
            </a:r>
          </a:p>
          <a:p>
            <a:r>
              <a:rPr lang="en-US" dirty="0" smtClean="0"/>
              <a:t>BMI-for-age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63808"/>
            <a:ext cx="8229600" cy="4060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3800" dirty="0" smtClean="0"/>
              <a:t>EXERCISE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Fatma</a:t>
            </a:r>
            <a:r>
              <a:rPr lang="en-US" dirty="0" smtClean="0"/>
              <a:t>, 6 weeks old</a:t>
            </a:r>
            <a:br>
              <a:rPr lang="en-US" dirty="0" smtClean="0"/>
            </a:br>
            <a:r>
              <a:rPr lang="en-US" dirty="0" smtClean="0"/>
              <a:t>Weight-for-age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Fatma</a:t>
            </a:r>
            <a:r>
              <a:rPr lang="en-US" dirty="0" smtClean="0"/>
              <a:t>, 6 weeks old</a:t>
            </a:r>
            <a:br>
              <a:rPr lang="en-US" dirty="0" smtClean="0"/>
            </a:br>
            <a:r>
              <a:rPr lang="en-US" dirty="0" smtClean="0"/>
              <a:t>Weight-for-age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086600" cy="483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Sami, 2 years 1 month</a:t>
            </a:r>
            <a:br>
              <a:rPr lang="en-US" dirty="0" smtClean="0"/>
            </a:br>
            <a:r>
              <a:rPr lang="en-US" dirty="0" smtClean="0"/>
              <a:t>Weight-for-height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4881</TotalTime>
  <Words>179</Words>
  <Application>Microsoft Office PowerPoint</Application>
  <PresentationFormat>Pokaz na ekranie (4:3)</PresentationFormat>
  <Paragraphs>62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Energetyczny</vt:lpstr>
      <vt:lpstr>Growth Charts</vt:lpstr>
      <vt:lpstr>Objectives</vt:lpstr>
      <vt:lpstr>Why WHO growth charts?</vt:lpstr>
      <vt:lpstr>Why WHO growth charts?</vt:lpstr>
      <vt:lpstr>Types of charts</vt:lpstr>
      <vt:lpstr>Slajd 6</vt:lpstr>
      <vt:lpstr>Fatma, 6 weeks old Weight-for-age</vt:lpstr>
      <vt:lpstr>Fatma, 6 weeks old Weight-for-age</vt:lpstr>
      <vt:lpstr>Sami, 2 years 1 month Weight-for-height</vt:lpstr>
      <vt:lpstr>Sami, 2 years 1 month Weight-for-height</vt:lpstr>
      <vt:lpstr>Nadia, 5 months Length-for-age</vt:lpstr>
      <vt:lpstr>Nadia, 5 months Length-for-age</vt:lpstr>
      <vt:lpstr>Plot:     Nadia, 5 months             Length 59cm</vt:lpstr>
      <vt:lpstr>Plot:      Nadia, 5 months              Length 59cm</vt:lpstr>
      <vt:lpstr>Interpretation of growth indicators</vt:lpstr>
      <vt:lpstr>Interpretation of growth indicators</vt:lpstr>
      <vt:lpstr>Notes:</vt:lpstr>
      <vt:lpstr>Nadia</vt:lpstr>
      <vt:lpstr>Plot:    Jassim, 1 year 1 month            Weight 7,4kg</vt:lpstr>
      <vt:lpstr>Plot:    Jassim, 1 year 1 month            Weight 7,4kg</vt:lpstr>
      <vt:lpstr>Interpreting growth trends</vt:lpstr>
      <vt:lpstr>These situations suggest  a problem or risk:</vt:lpstr>
      <vt:lpstr>Cecile</vt:lpstr>
      <vt:lpstr> </vt:lpstr>
      <vt:lpstr>Raj</vt:lpstr>
      <vt:lpstr>Slajd 26</vt:lpstr>
      <vt:lpstr>Adil</vt:lpstr>
      <vt:lpstr>Slajd 28</vt:lpstr>
      <vt:lpstr>Farhan</vt:lpstr>
      <vt:lpstr>Slajd 30</vt:lpstr>
      <vt:lpstr>Kadira</vt:lpstr>
      <vt:lpstr>Z-score         -         Percentile</vt:lpstr>
      <vt:lpstr>Slajd 33</vt:lpstr>
      <vt:lpstr>Slajd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Charts</dc:title>
  <dc:creator>Aleksandra</dc:creator>
  <cp:lastModifiedBy>Aleksandra</cp:lastModifiedBy>
  <cp:revision>16</cp:revision>
  <dcterms:created xsi:type="dcterms:W3CDTF">2019-04-12T15:34:39Z</dcterms:created>
  <dcterms:modified xsi:type="dcterms:W3CDTF">2019-04-21T08:30:31Z</dcterms:modified>
</cp:coreProperties>
</file>